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  <p:embeddedFont>
      <p:font typeface="Instrument Sans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20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27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-9-6.svg"/><Relationship Id="rId5" Type="http://schemas.openxmlformats.org/officeDocument/2006/relationships/image" Target="../media/image-9-4.svg"/><Relationship Id="rId4" Type="http://schemas.openxmlformats.org/officeDocument/2006/relationships/image" Target="../media/image-9-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744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Swiggy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 from January 2025 – August 2025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6479627" y="7767935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003"/>
          <a:stretch/>
        </p:blipFill>
        <p:spPr>
          <a:xfrm>
            <a:off x="10412141" y="1082894"/>
            <a:ext cx="2941251" cy="6169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33268"/>
            <a:ext cx="6076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Excellence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42447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Weekly Consistency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remain uniform across weeks with no major dips, indicating well-managed supply chain operations.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34244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Logistics Strength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consistency reflects robust delivery infrastructure and reliable partner networks.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342447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88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Predictable Growth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7882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 patterns enable confident forecasting and strategic resource allocation.</a:t>
            </a:r>
            <a:endParaRPr lang="en-US" sz="1750" dirty="0"/>
          </a:p>
        </p:txBody>
      </p:sp>
      <p:sp>
        <p:nvSpPr>
          <p:cNvPr id="12" name="TextBox 11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1" y="1142047"/>
            <a:ext cx="12654195" cy="2962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661749"/>
            <a:ext cx="6900743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1597462"/>
            <a:ext cx="1039773" cy="14925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8221" y="1805345"/>
            <a:ext cx="2724507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Weekends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58221" y="2244447"/>
            <a:ext cx="64579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premium pricing and exclusive combos during peak Saturday-Sunday demand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3090029"/>
            <a:ext cx="1039773" cy="14925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8221" y="329791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Weekdays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58221" y="3737015"/>
            <a:ext cx="64579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Tuesday-Monday promotions to balance weekly revenue distribution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4582597"/>
            <a:ext cx="1039773" cy="14925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8221" y="4790480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Expand Tier-2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58221" y="5229582"/>
            <a:ext cx="64579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Capitalize on Lucknow's success with targeted Tier-2 city expansion strategy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829" y="6075164"/>
            <a:ext cx="1039773" cy="149256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8221" y="6283047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Veg Focus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58221" y="6722150"/>
            <a:ext cx="64579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premium vegetarian menu offerings to maximize the 66% revenue segment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9627" y="7736939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51102"/>
            <a:ext cx="1214080" cy="426244"/>
          </a:xfrm>
          <a:prstGeom prst="roundRect">
            <a:avLst>
              <a:gd name="adj" fmla="val 6386"/>
            </a:avLst>
          </a:prstGeom>
          <a:solidFill>
            <a:srgbClr val="4A030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219087"/>
            <a:ext cx="9419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68072"/>
            <a:ext cx="8924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Performance at a Glance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830360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₹53M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900113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35257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revenue scale across 8 months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197K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231719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Orders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25278" y="53525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customer engagement volume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56884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₹269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7563326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Order Value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53525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Affordable, high-frequency ordering pattern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788491" y="3830360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4.34</a:t>
            </a:r>
            <a:endParaRPr lang="en-US" sz="5850" dirty="0"/>
          </a:p>
        </p:txBody>
      </p:sp>
      <p:sp>
        <p:nvSpPr>
          <p:cNvPr id="15" name="Text 13"/>
          <p:cNvSpPr/>
          <p:nvPr/>
        </p:nvSpPr>
        <p:spPr>
          <a:xfrm>
            <a:off x="10894933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88491" y="535257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 service quality with 5.59M reviews</a:t>
            </a:r>
            <a:endParaRPr lang="en-US" sz="1750" dirty="0"/>
          </a:p>
        </p:txBody>
      </p:sp>
      <p:sp>
        <p:nvSpPr>
          <p:cNvPr id="17" name="TextBox 16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966027" y="7860268"/>
            <a:ext cx="26643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</a:rPr>
              <a:t>Arya Chavan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49062"/>
            <a:ext cx="5486400" cy="5880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4155"/>
            <a:ext cx="6473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Sales Trajectory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7169"/>
            <a:ext cx="47179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dipped in February before steadily climbing through May and August. The trend shows no extreme volatility, indicating stable growth and predictable revenue patterns.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85755"/>
            <a:ext cx="47179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consistency suggests strong customer retention and reliable demand forecasting capabilities for strategic planning.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909429" y="2863096"/>
            <a:ext cx="2611636" cy="3552349"/>
          </a:xfrm>
          <a:prstGeom prst="roundRect">
            <a:avLst>
              <a:gd name="adj" fmla="val 1303"/>
            </a:avLst>
          </a:prstGeom>
          <a:solidFill>
            <a:srgbClr val="FDC4C4"/>
          </a:solidFill>
          <a:ln/>
        </p:spPr>
      </p:sp>
      <p:sp>
        <p:nvSpPr>
          <p:cNvPr id="7" name="Text 4"/>
          <p:cNvSpPr/>
          <p:nvPr/>
        </p:nvSpPr>
        <p:spPr>
          <a:xfrm>
            <a:off x="6136243" y="3089910"/>
            <a:ext cx="215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Takeaway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136243" y="3671054"/>
            <a:ext cx="215800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Stable, repeat-driven business with consistent demand enables confident revenue planning and operational scaling.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2349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9627" y="7767935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457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Food Type Revenue Split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55758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60404"/>
          </a:solidFill>
          <a:ln/>
        </p:spPr>
      </p:sp>
      <p:sp>
        <p:nvSpPr>
          <p:cNvPr id="5" name="Text 2"/>
          <p:cNvSpPr/>
          <p:nvPr/>
        </p:nvSpPr>
        <p:spPr>
          <a:xfrm>
            <a:off x="4443532" y="6731913"/>
            <a:ext cx="41612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Veg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83737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94952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Non-Veg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770823"/>
            <a:ext cx="385714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Veg Dominates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9638943" y="342292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Vegetarian orders contribute ₹34.9M (66%) versus ₹18.1M (34%) from non-veg options.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4715708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Opportunity: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Launch targeted veg-only campaigns, combo offers, and premium vegetarian menu expansions to capitalize on this dominant segment.</a:t>
            </a:r>
            <a:endParaRPr lang="en-US" sz="1750" dirty="0"/>
          </a:p>
        </p:txBody>
      </p:sp>
      <p:sp>
        <p:nvSpPr>
          <p:cNvPr id="11" name="TextBox 10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6302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Day-wise Sales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Weekend Peak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Saturday and Sunday drive highest sales volumes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Weekday Dip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Tuesday and Monday show lowest performance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 Plan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combo offers, free delivery, and premium pricing on weekends</a:t>
            </a:r>
            <a:endParaRPr lang="en-US" sz="1750" dirty="0"/>
          </a:p>
        </p:txBody>
      </p:sp>
      <p:sp>
        <p:nvSpPr>
          <p:cNvPr id="13" name="TextBox 12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741"/>
            <a:ext cx="7362497" cy="28920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497" y="-10998"/>
            <a:ext cx="7267904" cy="28572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7498" y="497995"/>
            <a:ext cx="241792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DC4C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81206" y="573599"/>
            <a:ext cx="21305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937498" y="1030204"/>
            <a:ext cx="5740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Performing Cities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09261"/>
            <a:ext cx="1767840" cy="10925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Bengaluru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475684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₹5.5M – Highest revenue city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609261"/>
            <a:ext cx="1767840" cy="109251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Lucknow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25278" y="547568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Tier-2 growth signal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609261"/>
            <a:ext cx="1767840" cy="109251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Hyderabad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547568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metro performance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609261"/>
            <a:ext cx="1767840" cy="109251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4985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Mumbai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788491" y="547568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High-density market leader</a:t>
            </a:r>
            <a:endParaRPr lang="en-US" sz="1750" dirty="0"/>
          </a:p>
        </p:txBody>
      </p:sp>
      <p:sp>
        <p:nvSpPr>
          <p:cNvPr id="17" name="TextBox 16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928" y="425779"/>
            <a:ext cx="5034150" cy="2454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443" y="984885"/>
            <a:ext cx="6981825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State-wise Revenue Distribution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73443" y="2169676"/>
            <a:ext cx="2800707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Regional Strengths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73443" y="2692598"/>
            <a:ext cx="4213027" cy="1136571"/>
          </a:xfrm>
          <a:prstGeom prst="roundRect">
            <a:avLst>
              <a:gd name="adj" fmla="val 24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82993" y="2902148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Karnataka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82993" y="3347442"/>
            <a:ext cx="379392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state with strong metro presence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73443" y="3982760"/>
            <a:ext cx="4213027" cy="1136571"/>
          </a:xfrm>
          <a:prstGeom prst="roundRect">
            <a:avLst>
              <a:gd name="adj" fmla="val 24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82993" y="4192310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Uttar Pradesh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82993" y="4637603"/>
            <a:ext cx="379392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Emerging Tier-2 expansion opportunity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873443" y="5272921"/>
            <a:ext cx="4213027" cy="1136571"/>
          </a:xfrm>
          <a:prstGeom prst="roundRect">
            <a:avLst>
              <a:gd name="adj" fmla="val 2464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82993" y="5482471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Telangana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82993" y="5927765"/>
            <a:ext cx="379392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high-value market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622" y="1971794"/>
            <a:ext cx="8214836" cy="465498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873443" y="6972538"/>
            <a:ext cx="128835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Logistics and restaurant partnerships are strongest in South and West India, with significant penetration in metro-heavy states.</a:t>
            </a:r>
            <a:endParaRPr lang="en-US" sz="1450" dirty="0"/>
          </a:p>
        </p:txBody>
      </p:sp>
      <p:sp>
        <p:nvSpPr>
          <p:cNvPr id="15" name="TextBox 14"/>
          <p:cNvSpPr txBox="1"/>
          <p:nvPr/>
        </p:nvSpPr>
        <p:spPr>
          <a:xfrm>
            <a:off x="11966027" y="7736403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15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Quarterly Performance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436" y="2969300"/>
            <a:ext cx="2611636" cy="4048601"/>
          </a:xfrm>
          <a:prstGeom prst="roundRect">
            <a:avLst>
              <a:gd name="adj" fmla="val 1303"/>
            </a:avLst>
          </a:prstGeom>
          <a:solidFill>
            <a:srgbClr val="C8C7FF"/>
          </a:solidFill>
          <a:ln/>
        </p:spPr>
      </p:sp>
      <p:sp>
        <p:nvSpPr>
          <p:cNvPr id="5" name="Text 2"/>
          <p:cNvSpPr/>
          <p:nvPr/>
        </p:nvSpPr>
        <p:spPr>
          <a:xfrm>
            <a:off x="857250" y="3196114"/>
            <a:ext cx="215800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Q2 Peak Performance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57250" y="4273510"/>
            <a:ext cx="215800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sales and order volumes recorded in Q2, with ratings maintaining stability at 4.3+ across all quarters.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639741" y="3173373"/>
            <a:ext cx="47179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growth does not compromise service quality—an excellent indicator of operational maturity and brand strength.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639741" y="4466153"/>
            <a:ext cx="47179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balance demonstrates Swiggy's ability to scale volume while maintaining customer satisfaction, a critical competitive advantage in the food delivery market.</a:t>
            </a:r>
            <a:endParaRPr lang="en-US" sz="1750" dirty="0"/>
          </a:p>
        </p:txBody>
      </p:sp>
      <p:sp>
        <p:nvSpPr>
          <p:cNvPr id="9" name="TextBox 8"/>
          <p:cNvSpPr txBox="1"/>
          <p:nvPr/>
        </p:nvSpPr>
        <p:spPr>
          <a:xfrm>
            <a:off x="6479627" y="7731937"/>
            <a:ext cx="266437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Arya Chavan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458</Words>
  <Application>Microsoft Office PowerPoint</Application>
  <PresentationFormat>Custom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Arial</vt:lpstr>
      <vt:lpstr>Instrument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Arya Chavan</cp:lastModifiedBy>
  <cp:revision>4</cp:revision>
  <dcterms:created xsi:type="dcterms:W3CDTF">2026-02-04T19:56:58Z</dcterms:created>
  <dcterms:modified xsi:type="dcterms:W3CDTF">2026-02-04T20:28:35Z</dcterms:modified>
</cp:coreProperties>
</file>